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5"/>
  </p:sldMasterIdLst>
  <p:notesMasterIdLst>
    <p:notesMasterId r:id="rId15"/>
  </p:notesMasterIdLst>
  <p:sldIdLst>
    <p:sldId id="256" r:id="rId6"/>
    <p:sldId id="288" r:id="rId7"/>
    <p:sldId id="310" r:id="rId8"/>
    <p:sldId id="316" r:id="rId9"/>
    <p:sldId id="297" r:id="rId10"/>
    <p:sldId id="300" r:id="rId11"/>
    <p:sldId id="304" r:id="rId12"/>
    <p:sldId id="302" r:id="rId13"/>
    <p:sldId id="308" r:id="rId14"/>
  </p:sldIdLst>
  <p:sldSz cx="9144000" cy="6858000" type="screen4x3"/>
  <p:notesSz cx="6724650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3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6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18" autoAdjust="0"/>
    <p:restoredTop sz="94660"/>
  </p:normalViewPr>
  <p:slideViewPr>
    <p:cSldViewPr>
      <p:cViewPr>
        <p:scale>
          <a:sx n="100" d="100"/>
          <a:sy n="100" d="100"/>
        </p:scale>
        <p:origin x="1356" y="222"/>
      </p:cViewPr>
      <p:guideLst>
        <p:guide orient="horz" pos="1026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9371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09080" y="0"/>
            <a:ext cx="2914015" cy="49371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6F5A81B3-C779-4815-BB66-DE9DD6814338}" type="datetimeFigureOut">
              <a:rPr lang="da-DK" smtClean="0"/>
              <a:t>16-01-2015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2465" y="4690270"/>
            <a:ext cx="5379720" cy="4443413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14015" cy="493713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09080" y="9378824"/>
            <a:ext cx="2914015" cy="493713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6B34373C-2BF5-4AB5-8CB7-BA4C6B1AEA6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048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DA06-747E-408F-AC30-29073D1BA11E}" type="datetime1">
              <a:rPr lang="da-DK" smtClean="0"/>
              <a:t>16-01-2015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83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75757-C17E-4EE0-BABE-648ED87D44B1}" type="datetime1">
              <a:rPr lang="da-DK" smtClean="0"/>
              <a:t>16-01-2015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6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0C911-3EE1-49C1-9A12-557CBC9566F7}" type="datetime1">
              <a:rPr lang="da-DK" smtClean="0"/>
              <a:t>16-01-2015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8F3D-7A6D-49C0-B624-78FEB525B41E}" type="datetime1">
              <a:rPr lang="da-DK" smtClean="0"/>
              <a:t>16-01-2015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0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16E6-921C-4C6D-A7F5-B34A1553D9DA}" type="datetime1">
              <a:rPr lang="da-DK" smtClean="0"/>
              <a:t>16-01-2015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1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35B3-0135-4EDE-AA55-437E141C67D4}" type="datetime1">
              <a:rPr lang="da-DK" smtClean="0"/>
              <a:t>16-01-2015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5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112-C954-40C0-AA17-B665BA478178}" type="datetime1">
              <a:rPr lang="da-DK" smtClean="0"/>
              <a:t>16-01-2015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4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97D-7A17-4328-BFEC-4A8102B76CA3}" type="datetime1">
              <a:rPr lang="da-DK" smtClean="0"/>
              <a:t>16-01-2015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00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BFFB8-EC64-46D9-A767-98C908D0F3A4}" type="datetime1">
              <a:rPr lang="da-DK" smtClean="0"/>
              <a:t>16-01-2015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4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10182-1FA2-45B3-AE9B-CF999E51572D}" type="datetime1">
              <a:rPr lang="da-DK" smtClean="0"/>
              <a:t>16-01-2015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84A1-E1AD-4241-9E7A-5CF0A1B1B4E0}" type="datetime1">
              <a:rPr lang="da-DK" smtClean="0"/>
              <a:t>16-01-2015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Resultater - NemVirksomhed brugerundersøgelse</a:t>
            </a:r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8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C4F66-B818-4DDE-9004-EDD3979AA599}" type="datetime1">
              <a:rPr lang="da-DK" smtClean="0"/>
              <a:t>16-01-2015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6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1412776"/>
            <a:ext cx="7700392" cy="2304256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da-DK" sz="4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Brugerundersøgelse </a:t>
            </a:r>
            <a: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For-analyse af virksomhedernes syn på og behov for </a:t>
            </a:r>
            <a:r>
              <a:rPr lang="da-DK" sz="2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da-DK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september 2014</a:t>
            </a:r>
            <a:endParaRPr lang="da-DK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20" y="91684"/>
            <a:ext cx="1457214" cy="88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8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4212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Kort om undersøgelsen </a:t>
            </a:r>
            <a:b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Målgruppen for analysen, gennemførelsesperiode og besvarelsesprocent</a:t>
            </a:r>
            <a:endParaRPr lang="da-DK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kstboks 2"/>
          <p:cNvSpPr txBox="1"/>
          <p:nvPr/>
        </p:nvSpPr>
        <p:spPr>
          <a:xfrm>
            <a:off x="591266" y="1988840"/>
            <a:ext cx="81902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Formål med undersøgelsen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/>
              <a:t>Spørgeskemaundersøgelsen blev gennemført med sigte </a:t>
            </a:r>
            <a:r>
              <a:rPr lang="da-DK" sz="1600" dirty="0" smtClean="0"/>
              <a:t>på </a:t>
            </a:r>
            <a:r>
              <a:rPr lang="da-DK" sz="1600" dirty="0"/>
              <a:t>at afklare grundlaget for </a:t>
            </a:r>
            <a:r>
              <a:rPr lang="da-DK" sz="1600" dirty="0" err="1" smtClean="0"/>
              <a:t>NemVirksomhed</a:t>
            </a:r>
            <a:r>
              <a:rPr lang="da-DK" sz="1600" dirty="0" smtClean="0"/>
              <a:t>-projektet</a:t>
            </a:r>
            <a:r>
              <a:rPr lang="da-DK" sz="1600" dirty="0"/>
              <a:t>, herunder dets </a:t>
            </a:r>
            <a:r>
              <a:rPr lang="da-DK" sz="1600" dirty="0" smtClean="0"/>
              <a:t>businesscase</a:t>
            </a:r>
            <a:r>
              <a:rPr lang="da-DK" sz="1600" dirty="0"/>
              <a:t>, og at specificere mulighederne for at udvikle tiltag, som kan reducere de små virksomheders administrative </a:t>
            </a:r>
            <a:r>
              <a:rPr lang="da-DK" sz="1600" dirty="0" smtClean="0"/>
              <a:t>byrder.</a:t>
            </a: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Målgruppen </a:t>
            </a:r>
            <a:r>
              <a:rPr lang="da-DK" sz="1600" dirty="0" smtClean="0"/>
              <a:t>for NemVirksomhed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Enkeltmandsvirksomheder uden ansatte - ca. 190.000 virksomheder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Moms er den eneste pligt, virksomheden er registreret for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Virksomheden har handel/aktiviteter indenfor </a:t>
            </a:r>
            <a:r>
              <a:rPr lang="da-DK" sz="1600" dirty="0" smtClean="0"/>
              <a:t>EU.</a:t>
            </a: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Spørgeskemaundersøgelse </a:t>
            </a:r>
            <a:r>
              <a:rPr lang="da-DK" sz="1600" dirty="0" smtClean="0"/>
              <a:t>er gennemført i september </a:t>
            </a:r>
            <a:r>
              <a:rPr lang="da-DK" sz="1600" dirty="0" smtClean="0"/>
              <a:t>2014.</a:t>
            </a: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Ca</a:t>
            </a:r>
            <a:r>
              <a:rPr lang="da-DK" sz="1600" dirty="0" smtClean="0"/>
              <a:t>. 18.000 blev inviteret til at deltage, og 22,3 procent har svaret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Det svarer til 3.973 besvarelser.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 smtClean="0"/>
              <a:t>2.619 af dem er dækkende for målgruppebeskrivelsen.</a:t>
            </a:r>
          </a:p>
        </p:txBody>
      </p:sp>
    </p:spTree>
    <p:extLst>
      <p:ext uri="{BB962C8B-B14F-4D97-AF65-F5344CB8AC3E}">
        <p14:creationId xmlns:p14="http://schemas.microsoft.com/office/powerpoint/2010/main" val="172521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8768" y="210917"/>
            <a:ext cx="8494292" cy="1143000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Holdning til </a:t>
            </a:r>
            <a:r>
              <a:rPr lang="da-DK" sz="3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Ud 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 </a:t>
            </a: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det, 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har læst om </a:t>
            </a:r>
            <a:r>
              <a:rPr lang="da-DK" sz="1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tror du så, at virksomheden vil bruge løsningen, når den er klar?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dirty="0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kstboks 6"/>
          <p:cNvSpPr txBox="1"/>
          <p:nvPr/>
        </p:nvSpPr>
        <p:spPr>
          <a:xfrm>
            <a:off x="568768" y="4595136"/>
            <a:ext cx="8323712" cy="2031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 pct. af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virksomhederne vurderer,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de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gerne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vil bruge løsningen. </a:t>
            </a:r>
            <a:endParaRPr lang="da-DK" sz="10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Godt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 pct. mener ikke, de kan vurdere det ud fra den udsendte beskrivelse.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5 pct. siger, at de helt sikkert ikke vil bruge </a:t>
            </a:r>
            <a:r>
              <a:rPr lang="da-DK" sz="105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endParaRPr lang="da-DK" sz="10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umiddelbart en stor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tilslutning til </a:t>
            </a:r>
            <a:r>
              <a:rPr lang="da-DK" sz="105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(ud fra det præsenterede),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resultatet viser også, at der er et behov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at få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beskrevet mere konkret.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vil give virksomhederne en bedre mulighed for at forstå konceptet og vurdere nytteværdien. Fx er der mange af de virksomheder,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svarer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”Nej, det tror jeg ikke”, som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kommentar-feltet skriver, at de ikke ønsker at erstatte deres nuværende regnskabssystem, selvom </a:t>
            </a:r>
            <a:r>
              <a:rPr lang="da-DK" sz="105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ikke nødvendigvis indebærer, at virksomheden skal skifte regnskabssystem. </a:t>
            </a:r>
            <a:b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også blandt denne gruppe mange, der ønsker at bibeholde deres revisor til denne opgave.</a:t>
            </a:r>
          </a:p>
          <a:p>
            <a:endParaRPr lang="da-DK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2.619 </a:t>
            </a:r>
            <a:r>
              <a:rPr lang="da-DK" sz="10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 svaret</a:t>
            </a:r>
            <a:r>
              <a:rPr lang="da-DK" sz="10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a-DK" sz="10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respondenter).</a:t>
            </a:r>
            <a:endParaRPr lang="da-DK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68" y="1353917"/>
            <a:ext cx="7941174" cy="311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51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712968" cy="1143000"/>
          </a:xfrm>
        </p:spPr>
        <p:txBody>
          <a:bodyPr>
            <a:noAutofit/>
          </a:bodyPr>
          <a:lstStyle/>
          <a:p>
            <a:pPr algn="l"/>
            <a:r>
              <a:rPr lang="da-DK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”Ja” til </a:t>
            </a:r>
            <a:r>
              <a:rPr lang="da-DK" sz="3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da-DK" sz="3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emVirksomhed</a:t>
            </a:r>
            <a:r>
              <a:rPr lang="da-DK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hvorfor?</a:t>
            </a:r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Hvilke 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fordele ved </a:t>
            </a:r>
            <a:r>
              <a:rPr lang="da-DK" sz="1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gør, at virksomheden vil bruge løsningen? (Vælg gerne flere svar)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kstboks 6"/>
          <p:cNvSpPr txBox="1"/>
          <p:nvPr/>
        </p:nvSpPr>
        <p:spPr>
          <a:xfrm>
            <a:off x="583401" y="5262402"/>
            <a:ext cx="8039280" cy="938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 primære begrundelse fra virksomhederne for at sige ”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Ja” til </a:t>
            </a:r>
            <a:r>
              <a:rPr lang="da-DK" sz="1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er,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det 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enkelt,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og at det meste sker automatisk. Det er også vigtigt for virksomheden, at </a:t>
            </a:r>
            <a:r>
              <a:rPr lang="da-DK" sz="1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hjælper til med at overholde reglerne, at den ikke behøver viden om skatteregler og bogføring, og at den sparer tid. </a:t>
            </a: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1.321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 svaret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som har sagt ”Ja” til </a:t>
            </a:r>
            <a:r>
              <a:rPr lang="da-DK" sz="1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51 procent af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respondenterne).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12" y="1419186"/>
            <a:ext cx="8281293" cy="3456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52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4212" y="332656"/>
            <a:ext cx="8229600" cy="1084982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Hvem udfører opgaven</a:t>
            </a:r>
            <a:b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Hvem udfører som regel følgende opgaver for virksomheden? </a:t>
            </a: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Figuren viser svarandelen, hvor  ejer/ægtefælle/samlever/andre 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udfører </a:t>
            </a: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opgaven</a:t>
            </a:r>
            <a:endParaRPr lang="da-DK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kstboks 6"/>
          <p:cNvSpPr txBox="1"/>
          <p:nvPr/>
        </p:nvSpPr>
        <p:spPr>
          <a:xfrm>
            <a:off x="595162" y="4921295"/>
            <a:ext cx="8039280" cy="1446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NemVirksomhed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er især rettet mod de virksomheder, som selv udfører mange af opgaverne relateret til skat og moms. Bogføringen er en central og resursekrævende opgave, og undersøgelsen viser, at 70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pct. af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målgruppen selv bogfører. </a:t>
            </a: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Indberetning af moms er den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opgave,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 flest virksomheder selv udfører;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næsten 80 pct. gør det selv. Opgaverne, der knytter sig til årsregnskabet, forskud og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selvangive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udføres i større grad med hjælp fra revisor eller andre rådgivere.</a:t>
            </a: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2.619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har svaret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respondenter).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20" y="1507741"/>
            <a:ext cx="7897912" cy="336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42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4212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Bogføringsværktøj</a:t>
            </a:r>
            <a:r>
              <a:rPr lang="da-DK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Hvilket værktøj bruger virksomheden hovedsageligt til bogføring?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kstboks 6"/>
          <p:cNvSpPr txBox="1"/>
          <p:nvPr/>
        </p:nvSpPr>
        <p:spPr>
          <a:xfrm>
            <a:off x="591266" y="5262402"/>
            <a:ext cx="8039280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Regneark er det hyppigst anvendte værktøj til bogføring.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37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pct. anvender et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regnskabssystem, og der er således et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stort potentiale for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få flere virksomheder til at anvende et regnskabssystem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til bogføringen.</a:t>
            </a: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1.833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har svaret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(alle,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 har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sagt, at de selv bogfører = 70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procent af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respondenterne).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12" y="1518990"/>
            <a:ext cx="8281292" cy="3470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59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4212" y="332656"/>
            <a:ext cx="8350276" cy="1084982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Udfordringer</a:t>
            </a:r>
            <a:r>
              <a:rPr lang="da-DK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a-DK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Har virksomheden oplevet udfordringer med nogle af følgende opgaver?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kstboks 6"/>
          <p:cNvSpPr txBox="1"/>
          <p:nvPr/>
        </p:nvSpPr>
        <p:spPr>
          <a:xfrm>
            <a:off x="591266" y="5262402"/>
            <a:ext cx="8039280" cy="1107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Indberetning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 selvangivelsen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det, som virksomhederne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oftest oplever udfordringer med; det gælder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halvdelen af virksomhederne. Det er også bemærkelsesværdigt, at ca. halvdelen af virksomhederne oplyser, at de ikke har problemer med at selvangive, forskudsregistrere, indberette moms eller bogføre.</a:t>
            </a: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Antallet af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virksomheder, der har svaret, varierer fra 2.067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virksomheder, der selv indberetter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moms) til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1.156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virksomheder, der selv indberetter selvangivelsen).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628775"/>
            <a:ext cx="8281292" cy="3528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05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4212" y="274638"/>
            <a:ext cx="8494292" cy="1143000"/>
          </a:xfrm>
        </p:spPr>
        <p:txBody>
          <a:bodyPr>
            <a:noAutofit/>
          </a:bodyPr>
          <a:lstStyle/>
          <a:p>
            <a:pPr algn="l"/>
            <a: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Udfordringer - bogføring</a:t>
            </a:r>
            <a:br>
              <a:rPr lang="da-DK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Spørgsmål: Hvilke udfordringer oplever virksomheden med bogføring? (Vælg gerne flere svar)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kstboks 6"/>
          <p:cNvSpPr txBox="1"/>
          <p:nvPr/>
        </p:nvSpPr>
        <p:spPr>
          <a:xfrm>
            <a:off x="591266" y="5262402"/>
            <a:ext cx="8039280" cy="938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især ajourføring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 nye regler og love samt viden om bogføringsreglerne, at virksomhederne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oplever udfordringer med.</a:t>
            </a:r>
            <a:endParaRPr lang="da-DK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714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har svaret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virksomheder der har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svaret, at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selv bogfører,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samt at de har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problemer med bogføringen).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66" y="1466811"/>
            <a:ext cx="8281291" cy="358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4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712968" cy="1143000"/>
          </a:xfrm>
        </p:spPr>
        <p:txBody>
          <a:bodyPr>
            <a:noAutofit/>
          </a:bodyPr>
          <a:lstStyle/>
          <a:p>
            <a:pPr algn="l"/>
            <a:r>
              <a:rPr lang="da-DK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Hvordan kan SKAT lette opgaverne</a:t>
            </a:r>
            <a:br>
              <a:rPr lang="da-DK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Spørgsmål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Hvad vil have størst betydning </a:t>
            </a: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ift. </a:t>
            </a:r>
            <a:r>
              <a:rPr lang="da-DK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lette virksomhedens opgaver overfor SKAT</a:t>
            </a:r>
            <a:r>
              <a:rPr lang="da-DK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da-DK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727868" y="6318556"/>
            <a:ext cx="5068268" cy="437133"/>
          </a:xfrm>
        </p:spPr>
        <p:txBody>
          <a:bodyPr/>
          <a:lstStyle/>
          <a:p>
            <a:r>
              <a:rPr lang="da-DK" smtClean="0"/>
              <a:t>Resultater - NemVirksomhed brugerundersøgelse</a:t>
            </a: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kstboks 6"/>
          <p:cNvSpPr txBox="1"/>
          <p:nvPr/>
        </p:nvSpPr>
        <p:spPr>
          <a:xfrm>
            <a:off x="591266" y="5262402"/>
            <a:ext cx="8039280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Virksomhederne peger på, at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største potentiale for at lette deres virksomhed for administrative byrder, er ved at have enklere regler og lovgivning.</a:t>
            </a:r>
          </a:p>
          <a:p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2.619 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virksomheder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 svaret</a:t>
            </a:r>
            <a:r>
              <a:rPr lang="da-DK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a-DK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(alle respondenter).</a:t>
            </a:r>
            <a:endParaRPr lang="da-DK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78" y="1416522"/>
            <a:ext cx="8301215" cy="3456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0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95286d8-4ec1-47ea-8216-7fef5b767058">YHWA6VRJYHFK-1727-1672</_dlc_DocId>
    <_dlc_DocIdUrl xmlns="395286d8-4ec1-47ea-8216-7fef5b767058">
      <Url>http://skatshp.ccta.dk/1000/3000/3012/301224/NemVirksomhed/_layouts/DocIdRedir.aspx?ID=YHWA6VRJYHFK-1727-1672</Url>
      <Description>YHWA6VRJYHFK-1727-1672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KAT-Word" ma:contentTypeID="0x0101006D1E458CEC42EF4EB2DEFB5970A4E7B8004B80635FB93C7F49BBB9E1F6EF094CE0" ma:contentTypeVersion="12" ma:contentTypeDescription="Bruges til at tilføje Word til dokumentbiblioteker." ma:contentTypeScope="" ma:versionID="e627112006683176fb2e6ff2ecf33c85">
  <xsd:schema xmlns:xsd="http://www.w3.org/2001/XMLSchema" xmlns:xs="http://www.w3.org/2001/XMLSchema" xmlns:p="http://schemas.microsoft.com/office/2006/metadata/properties" xmlns:ns2="395286d8-4ec1-47ea-8216-7fef5b767058" targetNamespace="http://schemas.microsoft.com/office/2006/metadata/properties" ma:root="true" ma:fieldsID="1b6da12f3e72425d92b696aa816a5118" ns2:_="">
    <xsd:import namespace="395286d8-4ec1-47ea-8216-7fef5b76705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5286d8-4ec1-47ea-8216-7fef5b76705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ærdi for dokument-id" ma:description="Værdien af det dokument-id, der er tildelt dette elemen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ink til dette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Vedvarende id" ma:description="Behold id ved tilføjelse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F09F2C7-2713-41DA-9A38-3C09EF933920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95286d8-4ec1-47ea-8216-7fef5b767058"/>
  </ds:schemaRefs>
</ds:datastoreItem>
</file>

<file path=customXml/itemProps2.xml><?xml version="1.0" encoding="utf-8"?>
<ds:datastoreItem xmlns:ds="http://schemas.openxmlformats.org/officeDocument/2006/customXml" ds:itemID="{BAF35EE9-8015-4B56-B53C-70721CD543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A6D006-170D-439C-8EF3-FF254271A0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5286d8-4ec1-47ea-8216-7fef5b7670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296497E-A719-4A7F-A043-4E90B692833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4985</TotalTime>
  <Words>696</Words>
  <Application>Microsoft Office PowerPoint</Application>
  <PresentationFormat>Skærmshow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Kontortema</vt:lpstr>
      <vt:lpstr>Brugerundersøgelse   For-analyse af virksomhedernes syn på og behov for NemVirksomhed    september 2014</vt:lpstr>
      <vt:lpstr>Kort om undersøgelsen  Målgruppen for analysen, gennemførelsesperiode og besvarelsesprocent</vt:lpstr>
      <vt:lpstr>Holdning til NemVirksomhed Spørgsmål: Ud fra det, du har læst om NemVirksomhed, tror du så, at virksomheden vil bruge løsningen, når den er klar?</vt:lpstr>
      <vt:lpstr>”Ja” til NemVirksomhed – hvorfor? Spørgsmål: Hvilke fordele ved NemVirksomhed gør, at virksomheden vil bruge løsningen? (Vælg gerne flere svar)</vt:lpstr>
      <vt:lpstr>Hvem udfører opgaven Spørgsmål: Hvem udfører som regel følgende opgaver for virksomheden? Figuren viser svarandelen, hvor  ejer/ægtefælle/samlever/andre udfører opgaven</vt:lpstr>
      <vt:lpstr>Bogføringsværktøj Spørgsmål: Hvilket værktøj bruger virksomheden hovedsageligt til bogføring?</vt:lpstr>
      <vt:lpstr>Udfordringer Spørgsmål: Har virksomheden oplevet udfordringer med nogle af følgende opgaver?</vt:lpstr>
      <vt:lpstr>Udfordringer - bogføring Spørgsmål: Hvilke udfordringer oplever virksomheden med bogføring? (Vælg gerne flere svar)</vt:lpstr>
      <vt:lpstr>Hvordan kan SKAT lette opgaverne Spørgsmål: Hvad vil have størst betydning ift. at lette virksomhedens opgaver overfor SKAT?</vt:lpstr>
    </vt:vector>
  </TitlesOfParts>
  <Company>SKAT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af simple virksomheder</dc:title>
  <dc:creator>John Fredegaard Gantfeldt</dc:creator>
  <cp:lastModifiedBy>Jane H. Christensen</cp:lastModifiedBy>
  <cp:revision>214</cp:revision>
  <cp:lastPrinted>2014-12-19T12:25:26Z</cp:lastPrinted>
  <dcterms:created xsi:type="dcterms:W3CDTF">2014-06-16T11:29:34Z</dcterms:created>
  <dcterms:modified xsi:type="dcterms:W3CDTF">2015-01-16T13:00:11Z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dea1f70e-7408-4e3f-8aac-79da4536be19</vt:lpwstr>
  </property>
  <property fmtid="{D5CDD505-2E9C-101B-9397-08002B2CF9AE}" pid="3" name="ContentTypeId">
    <vt:lpwstr>0x0101006D1E458CEC42EF4EB2DEFB5970A4E7B8004B80635FB93C7F49BBB9E1F6EF094CE0</vt:lpwstr>
  </property>
</Properties>
</file>